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56" r:id="rId5"/>
  </p:sldIdLst>
  <p:sldSz cx="10691813" cy="1511935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40"/>
    <a:srgbClr val="67B2C6"/>
    <a:srgbClr val="ABD4D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3" autoAdjust="0"/>
    <p:restoredTop sz="94660"/>
  </p:normalViewPr>
  <p:slideViewPr>
    <p:cSldViewPr snapToGrid="0">
      <p:cViewPr varScale="1">
        <p:scale>
          <a:sx n="36" d="100"/>
          <a:sy n="36" d="100"/>
        </p:scale>
        <p:origin x="2645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8E234C-315F-4B72-9C55-A3703E813437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402810-2C14-41A5-ABA1-34D399D4036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3346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6EA06-8C8C-4DC6-B6F7-435F3B3792C2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39BB-4774-4CDF-A4A0-2F9D0834C01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511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6EA06-8C8C-4DC6-B6F7-435F3B3792C2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39BB-4774-4CDF-A4A0-2F9D0834C01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9630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6EA06-8C8C-4DC6-B6F7-435F3B3792C2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39BB-4774-4CDF-A4A0-2F9D0834C01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192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6EA06-8C8C-4DC6-B6F7-435F3B3792C2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39BB-4774-4CDF-A4A0-2F9D0834C01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2855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6EA06-8C8C-4DC6-B6F7-435F3B3792C2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39BB-4774-4CDF-A4A0-2F9D0834C01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4967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6EA06-8C8C-4DC6-B6F7-435F3B3792C2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39BB-4774-4CDF-A4A0-2F9D0834C01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8252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6EA06-8C8C-4DC6-B6F7-435F3B3792C2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39BB-4774-4CDF-A4A0-2F9D0834C01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0361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6EA06-8C8C-4DC6-B6F7-435F3B3792C2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39BB-4774-4CDF-A4A0-2F9D0834C01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8554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6EA06-8C8C-4DC6-B6F7-435F3B3792C2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39BB-4774-4CDF-A4A0-2F9D0834C01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0317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6EA06-8C8C-4DC6-B6F7-435F3B3792C2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39BB-4774-4CDF-A4A0-2F9D0834C01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8150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6EA06-8C8C-4DC6-B6F7-435F3B3792C2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39BB-4774-4CDF-A4A0-2F9D0834C01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9989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D6EA06-8C8C-4DC6-B6F7-435F3B3792C2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6839BB-4774-4CDF-A4A0-2F9D0834C01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8255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2.sv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media@les-italy.org" TargetMode="External"/><Relationship Id="rId5" Type="http://schemas.openxmlformats.org/officeDocument/2006/relationships/image" Target="../media/image4.sv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Elemento grafico 19">
            <a:extLst>
              <a:ext uri="{FF2B5EF4-FFF2-40B4-BE49-F238E27FC236}">
                <a16:creationId xmlns:a16="http://schemas.microsoft.com/office/drawing/2014/main" id="{6F39AB89-D4C1-46CA-990D-124D2D17ED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1" t="23929" r="44043"/>
          <a:stretch/>
        </p:blipFill>
        <p:spPr>
          <a:xfrm>
            <a:off x="-3102429" y="3109504"/>
            <a:ext cx="13794242" cy="13351452"/>
          </a:xfrm>
          <a:prstGeom prst="rect">
            <a:avLst/>
          </a:prstGeom>
        </p:spPr>
      </p:pic>
      <p:pic>
        <p:nvPicPr>
          <p:cNvPr id="5" name="Elemento grafico 4">
            <a:extLst>
              <a:ext uri="{FF2B5EF4-FFF2-40B4-BE49-F238E27FC236}">
                <a16:creationId xmlns:a16="http://schemas.microsoft.com/office/drawing/2014/main" id="{BF289EB8-61E9-C3CE-0C01-9D425FE8F4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8766" y="14077973"/>
            <a:ext cx="3516305" cy="603811"/>
          </a:xfrm>
          <a:prstGeom prst="rect">
            <a:avLst/>
          </a:prstGeom>
        </p:spPr>
      </p:pic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79220F5B-CD31-3007-7CDB-E8192000480C}"/>
              </a:ext>
            </a:extLst>
          </p:cNvPr>
          <p:cNvCxnSpPr>
            <a:cxnSpLocks/>
          </p:cNvCxnSpPr>
          <p:nvPr/>
        </p:nvCxnSpPr>
        <p:spPr>
          <a:xfrm>
            <a:off x="7693550" y="-53398"/>
            <a:ext cx="0" cy="15226145"/>
          </a:xfrm>
          <a:prstGeom prst="line">
            <a:avLst/>
          </a:prstGeom>
          <a:ln w="9525">
            <a:solidFill>
              <a:srgbClr val="ABD4D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diritto 15">
            <a:extLst>
              <a:ext uri="{FF2B5EF4-FFF2-40B4-BE49-F238E27FC236}">
                <a16:creationId xmlns:a16="http://schemas.microsoft.com/office/drawing/2014/main" id="{673C404F-FAF3-3A55-F421-54BE72CF3E71}"/>
              </a:ext>
            </a:extLst>
          </p:cNvPr>
          <p:cNvCxnSpPr/>
          <p:nvPr/>
        </p:nvCxnSpPr>
        <p:spPr>
          <a:xfrm>
            <a:off x="0" y="3109504"/>
            <a:ext cx="10691814" cy="0"/>
          </a:xfrm>
          <a:prstGeom prst="line">
            <a:avLst/>
          </a:prstGeom>
          <a:ln w="9525">
            <a:solidFill>
              <a:srgbClr val="ABD4D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Segnaposto testo 6">
            <a:extLst>
              <a:ext uri="{FF2B5EF4-FFF2-40B4-BE49-F238E27FC236}">
                <a16:creationId xmlns:a16="http://schemas.microsoft.com/office/drawing/2014/main" id="{5BF1512B-5FB6-48E7-8588-A2E5D2AF8A5D}"/>
              </a:ext>
            </a:extLst>
          </p:cNvPr>
          <p:cNvSpPr txBox="1">
            <a:spLocks/>
          </p:cNvSpPr>
          <p:nvPr/>
        </p:nvSpPr>
        <p:spPr>
          <a:xfrm>
            <a:off x="733439" y="3141543"/>
            <a:ext cx="6725383" cy="44291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342900" indent="-342900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  <a:defRPr lang="it-IT"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+mj-lt"/>
              <a:buNone/>
              <a:defRPr lang="it-IT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+mj-lt"/>
              <a:buAutoNum type="arabicPeriod"/>
              <a:defRPr lang="it-IT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+mj-lt"/>
              <a:buAutoNum type="arabicPeriod"/>
              <a:defRPr lang="it-IT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1700" indent="-3429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+mj-lt"/>
              <a:buAutoNum type="arabicPeriod"/>
              <a:defRPr lang="it-IT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+mj-lt"/>
              <a:buNone/>
              <a:defRPr/>
            </a:pPr>
            <a:endParaRPr sz="1600" dirty="0">
              <a:solidFill>
                <a:srgbClr val="102C53"/>
              </a:solidFill>
              <a:latin typeface="Manrope-Medium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sz="1600" dirty="0">
                <a:solidFill>
                  <a:srgbClr val="102C53"/>
                </a:solidFill>
                <a:latin typeface="Manrope-Medium"/>
              </a:rPr>
              <a:t>15.30- 15.40: WELCOME </a:t>
            </a:r>
            <a:r>
              <a:rPr lang="it-IT" sz="1600" dirty="0">
                <a:solidFill>
                  <a:srgbClr val="102C53"/>
                </a:solidFill>
                <a:latin typeface="Manrope-Medium"/>
              </a:rPr>
              <a:t>Politecnico di Milano</a:t>
            </a:r>
            <a:r>
              <a:rPr sz="1600" dirty="0">
                <a:solidFill>
                  <a:srgbClr val="102C53"/>
                </a:solidFill>
                <a:latin typeface="Manrope-Medium"/>
              </a:rPr>
              <a:t> </a:t>
            </a:r>
            <a:r>
              <a:rPr lang="it-IT" sz="1600" dirty="0">
                <a:solidFill>
                  <a:srgbClr val="102C53"/>
                </a:solidFill>
                <a:latin typeface="Manrope-Medium"/>
              </a:rPr>
              <a:t>&amp;</a:t>
            </a:r>
            <a:r>
              <a:rPr sz="1600" dirty="0">
                <a:solidFill>
                  <a:srgbClr val="102C53"/>
                </a:solidFill>
                <a:latin typeface="Manrope-Medium"/>
              </a:rPr>
              <a:t> LES Italia</a:t>
            </a:r>
          </a:p>
          <a:p>
            <a:pPr lvl="1">
              <a:defRPr/>
            </a:pPr>
            <a:r>
              <a:rPr sz="1600" dirty="0">
                <a:solidFill>
                  <a:srgbClr val="000000"/>
                </a:solidFill>
                <a:latin typeface="Manrope-Medium"/>
              </a:rPr>
              <a:t>Prof. Antonio Salerno, P</a:t>
            </a:r>
            <a:r>
              <a:rPr lang="it-IT" sz="1600" dirty="0">
                <a:solidFill>
                  <a:srgbClr val="000000"/>
                </a:solidFill>
                <a:latin typeface="Manrope-Medium"/>
              </a:rPr>
              <a:t>olitecnico di Milano</a:t>
            </a:r>
            <a:r>
              <a:rPr sz="1600" dirty="0">
                <a:solidFill>
                  <a:srgbClr val="000000"/>
                </a:solidFill>
                <a:latin typeface="Manrope-Medium"/>
              </a:rPr>
              <a:t> e Ing. Rinaldo Plebani, LES Italia</a:t>
            </a:r>
          </a:p>
          <a:p>
            <a:pPr lvl="1">
              <a:defRPr/>
            </a:pPr>
            <a:endParaRPr sz="1600" dirty="0">
              <a:solidFill>
                <a:srgbClr val="000000"/>
              </a:solidFill>
              <a:latin typeface="Manrope-Medium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sz="1600" dirty="0">
                <a:solidFill>
                  <a:srgbClr val="102C53"/>
                </a:solidFill>
                <a:latin typeface="Manrope-Medium"/>
              </a:rPr>
              <a:t>15.40 –15.50: assegnazione tre premi</a:t>
            </a:r>
            <a:r>
              <a:rPr lang="it-IT" sz="1600" dirty="0">
                <a:solidFill>
                  <a:srgbClr val="102C53"/>
                </a:solidFill>
                <a:latin typeface="Manrope-Medium"/>
              </a:rPr>
              <a:t> LES Italia</a:t>
            </a:r>
            <a:r>
              <a:rPr sz="1600" dirty="0">
                <a:solidFill>
                  <a:srgbClr val="102C53"/>
                </a:solidFill>
                <a:latin typeface="Manrope-Medium"/>
              </a:rPr>
              <a:t> per miglior</a:t>
            </a:r>
            <a:r>
              <a:rPr lang="it-IT" sz="1600" dirty="0">
                <a:solidFill>
                  <a:srgbClr val="102C53"/>
                </a:solidFill>
                <a:latin typeface="Manrope-Medium"/>
              </a:rPr>
              <a:t>i</a:t>
            </a:r>
            <a:r>
              <a:rPr sz="1600" dirty="0">
                <a:solidFill>
                  <a:srgbClr val="102C53"/>
                </a:solidFill>
                <a:latin typeface="Manrope-Medium"/>
              </a:rPr>
              <a:t> tesi in </a:t>
            </a:r>
            <a:r>
              <a:rPr lang="it-IT" sz="1600" dirty="0">
                <a:solidFill>
                  <a:srgbClr val="102C53"/>
                </a:solidFill>
                <a:latin typeface="Manrope-Medium"/>
              </a:rPr>
              <a:t>materia di Proprietà Intellettuale</a:t>
            </a:r>
            <a:endParaRPr sz="1600" dirty="0">
              <a:solidFill>
                <a:srgbClr val="102C53"/>
              </a:solidFill>
              <a:latin typeface="Manrope-Medium"/>
            </a:endParaRPr>
          </a:p>
          <a:p>
            <a:pPr lvl="1">
              <a:defRPr/>
            </a:pPr>
            <a:r>
              <a:rPr sz="1600" dirty="0" err="1">
                <a:solidFill>
                  <a:srgbClr val="000000"/>
                </a:solidFill>
                <a:latin typeface="Manrope-Medium"/>
              </a:rPr>
              <a:t>Pres</a:t>
            </a:r>
            <a:r>
              <a:rPr sz="1600" dirty="0">
                <a:solidFill>
                  <a:srgbClr val="000000"/>
                </a:solidFill>
                <a:latin typeface="Manrope-Medium"/>
              </a:rPr>
              <a:t>. Sonja London, </a:t>
            </a:r>
            <a:r>
              <a:rPr sz="1600">
                <a:solidFill>
                  <a:srgbClr val="000000"/>
                </a:solidFill>
                <a:latin typeface="Manrope-Medium"/>
              </a:rPr>
              <a:t>LES International </a:t>
            </a:r>
            <a:endParaRPr sz="1600" dirty="0">
              <a:solidFill>
                <a:srgbClr val="000000"/>
              </a:solidFill>
              <a:latin typeface="Manrope-Medium"/>
            </a:endParaRPr>
          </a:p>
          <a:p>
            <a:pPr lvl="1">
              <a:defRPr/>
            </a:pPr>
            <a:endParaRPr sz="1600" dirty="0">
              <a:solidFill>
                <a:srgbClr val="000000"/>
              </a:solidFill>
              <a:latin typeface="Manrope-Medium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it-IT" sz="1600" dirty="0">
                <a:solidFill>
                  <a:srgbClr val="102C53"/>
                </a:solidFill>
                <a:latin typeface="Manrope-Medium"/>
              </a:rPr>
              <a:t>15.50- 16.10: L'impatto del nuovo Regolamento e della nuova Direttiva UE sulla disciplina del design e modelli </a:t>
            </a:r>
            <a:endParaRPr sz="1600" dirty="0">
              <a:solidFill>
                <a:srgbClr val="102C53"/>
              </a:solidFill>
              <a:latin typeface="Manrope-Medium"/>
            </a:endParaRPr>
          </a:p>
          <a:p>
            <a:pPr lvl="1">
              <a:defRPr/>
            </a:pPr>
            <a:r>
              <a:rPr sz="1600" dirty="0">
                <a:solidFill>
                  <a:srgbClr val="000000"/>
                </a:solidFill>
                <a:latin typeface="Manrope-Medium"/>
              </a:rPr>
              <a:t>Avv. Fabrizio Sanna, </a:t>
            </a:r>
            <a:r>
              <a:rPr sz="1600" dirty="0" err="1">
                <a:solidFill>
                  <a:srgbClr val="000000"/>
                </a:solidFill>
                <a:latin typeface="Manrope-Medium"/>
              </a:rPr>
              <a:t>Orsingher</a:t>
            </a:r>
            <a:r>
              <a:rPr sz="1600" dirty="0">
                <a:solidFill>
                  <a:srgbClr val="000000"/>
                </a:solidFill>
                <a:latin typeface="Manrope-Medium"/>
              </a:rPr>
              <a:t> </a:t>
            </a:r>
            <a:r>
              <a:rPr sz="1600" dirty="0" err="1">
                <a:solidFill>
                  <a:srgbClr val="000000"/>
                </a:solidFill>
                <a:latin typeface="Manrope-Medium"/>
              </a:rPr>
              <a:t>Ortu</a:t>
            </a:r>
            <a:endParaRPr sz="1600" dirty="0">
              <a:solidFill>
                <a:srgbClr val="000000"/>
              </a:solidFill>
              <a:latin typeface="Manrope-Medium"/>
            </a:endParaRPr>
          </a:p>
          <a:p>
            <a:pPr lvl="1">
              <a:defRPr/>
            </a:pPr>
            <a:endParaRPr sz="1600" dirty="0">
              <a:solidFill>
                <a:srgbClr val="000000"/>
              </a:solidFill>
              <a:latin typeface="Manrope-Medium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sz="1600" dirty="0">
                <a:solidFill>
                  <a:srgbClr val="102C53"/>
                </a:solidFill>
                <a:latin typeface="Manrope-Medium"/>
              </a:rPr>
              <a:t>16.</a:t>
            </a:r>
            <a:r>
              <a:rPr lang="it-IT" sz="1600" dirty="0">
                <a:solidFill>
                  <a:srgbClr val="102C53"/>
                </a:solidFill>
                <a:latin typeface="Manrope-Medium"/>
              </a:rPr>
              <a:t>10</a:t>
            </a:r>
            <a:r>
              <a:rPr sz="1600" dirty="0">
                <a:solidFill>
                  <a:srgbClr val="102C53"/>
                </a:solidFill>
                <a:latin typeface="Manrope-Medium"/>
              </a:rPr>
              <a:t> – 16.2</a:t>
            </a:r>
            <a:r>
              <a:rPr lang="it-IT" sz="1600" dirty="0">
                <a:solidFill>
                  <a:srgbClr val="102C53"/>
                </a:solidFill>
                <a:latin typeface="Manrope-Medium"/>
              </a:rPr>
              <a:t>5</a:t>
            </a:r>
            <a:r>
              <a:rPr sz="1600" dirty="0">
                <a:solidFill>
                  <a:srgbClr val="102C53"/>
                </a:solidFill>
                <a:latin typeface="Manrope-Medium"/>
              </a:rPr>
              <a:t>: L'armonizzazione e l'applicabilità della normativa sui D&amp;M ed il diritto d'autore</a:t>
            </a:r>
          </a:p>
          <a:p>
            <a:pPr lvl="1">
              <a:defRPr/>
            </a:pPr>
            <a:r>
              <a:rPr sz="1600" dirty="0">
                <a:solidFill>
                  <a:srgbClr val="000000"/>
                </a:solidFill>
                <a:latin typeface="Manrope-Medium"/>
              </a:rPr>
              <a:t>Avv. Giovanni Casucci, </a:t>
            </a:r>
            <a:r>
              <a:rPr lang="it-IT" sz="1600" dirty="0">
                <a:solidFill>
                  <a:srgbClr val="000000"/>
                </a:solidFill>
                <a:latin typeface="Manrope-Medium"/>
              </a:rPr>
              <a:t>Politecnico di Milano </a:t>
            </a:r>
            <a:r>
              <a:rPr sz="1600" dirty="0">
                <a:solidFill>
                  <a:srgbClr val="000000"/>
                </a:solidFill>
                <a:latin typeface="Manrope-Medium"/>
              </a:rPr>
              <a:t>- EY</a:t>
            </a:r>
          </a:p>
          <a:p>
            <a:pPr lvl="1">
              <a:defRPr/>
            </a:pPr>
            <a:endParaRPr sz="1600" dirty="0">
              <a:solidFill>
                <a:srgbClr val="000000"/>
              </a:solidFill>
              <a:latin typeface="Manrope-Medium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it-IT" sz="1600" dirty="0">
                <a:solidFill>
                  <a:srgbClr val="102C53"/>
                </a:solidFill>
                <a:latin typeface="Manrope-Medium"/>
              </a:rPr>
              <a:t>16.25 – 16.40: La questione dei pezzi di ricambio alla luce della giurisprudenza e della nuova normativa su design e modelli </a:t>
            </a:r>
          </a:p>
          <a:p>
            <a:pPr lvl="1">
              <a:defRPr/>
            </a:pPr>
            <a:r>
              <a:rPr sz="1600" dirty="0">
                <a:solidFill>
                  <a:srgbClr val="000000"/>
                </a:solidFill>
                <a:latin typeface="Manrope-Medium"/>
              </a:rPr>
              <a:t>Avv. Massimiliano </a:t>
            </a:r>
            <a:r>
              <a:rPr sz="1600" dirty="0" err="1">
                <a:solidFill>
                  <a:srgbClr val="000000"/>
                </a:solidFill>
                <a:latin typeface="Manrope-Medium"/>
              </a:rPr>
              <a:t>Mostardini</a:t>
            </a:r>
            <a:r>
              <a:rPr sz="1600" dirty="0">
                <a:solidFill>
                  <a:srgbClr val="000000"/>
                </a:solidFill>
                <a:latin typeface="Manrope-Medium"/>
              </a:rPr>
              <a:t>, BIRD&amp;BIRD</a:t>
            </a:r>
          </a:p>
          <a:p>
            <a:pPr lvl="1">
              <a:defRPr/>
            </a:pPr>
            <a:endParaRPr sz="1600" dirty="0">
              <a:solidFill>
                <a:srgbClr val="000000"/>
              </a:solidFill>
              <a:latin typeface="Manrope-Medium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sz="1600" dirty="0">
                <a:solidFill>
                  <a:srgbClr val="102C53"/>
                </a:solidFill>
                <a:latin typeface="Manrope-Medium"/>
              </a:rPr>
              <a:t>16.</a:t>
            </a:r>
            <a:r>
              <a:rPr lang="it-IT" sz="1600" dirty="0">
                <a:solidFill>
                  <a:srgbClr val="102C53"/>
                </a:solidFill>
                <a:latin typeface="Manrope-Medium"/>
              </a:rPr>
              <a:t>40</a:t>
            </a:r>
            <a:r>
              <a:rPr sz="1600" dirty="0">
                <a:solidFill>
                  <a:srgbClr val="102C53"/>
                </a:solidFill>
                <a:latin typeface="Manrope-Medium"/>
              </a:rPr>
              <a:t> – 16.5</a:t>
            </a:r>
            <a:r>
              <a:rPr lang="it-IT" sz="1600" dirty="0">
                <a:solidFill>
                  <a:srgbClr val="102C53"/>
                </a:solidFill>
                <a:latin typeface="Manrope-Medium"/>
              </a:rPr>
              <a:t>5</a:t>
            </a:r>
            <a:r>
              <a:rPr sz="1600" dirty="0">
                <a:solidFill>
                  <a:srgbClr val="102C53"/>
                </a:solidFill>
                <a:latin typeface="Manrope-Medium"/>
              </a:rPr>
              <a:t>: L'impatto della IA sul design </a:t>
            </a:r>
          </a:p>
          <a:p>
            <a:pPr lvl="1">
              <a:defRPr/>
            </a:pPr>
            <a:r>
              <a:rPr sz="1600" dirty="0">
                <a:solidFill>
                  <a:srgbClr val="000000"/>
                </a:solidFill>
                <a:latin typeface="Manrope-Medium"/>
              </a:rPr>
              <a:t>Dott. Stefano Magistretti, </a:t>
            </a:r>
            <a:r>
              <a:rPr lang="it-IT" sz="1600" dirty="0">
                <a:solidFill>
                  <a:srgbClr val="000000"/>
                </a:solidFill>
                <a:latin typeface="Manrope-Medium"/>
              </a:rPr>
              <a:t>Politecnico di Milano </a:t>
            </a:r>
          </a:p>
          <a:p>
            <a:pPr lvl="1">
              <a:defRPr/>
            </a:pPr>
            <a:endParaRPr sz="1600" dirty="0">
              <a:solidFill>
                <a:srgbClr val="000000"/>
              </a:solidFill>
              <a:latin typeface="Manrope-Medium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sz="1600" dirty="0">
                <a:solidFill>
                  <a:srgbClr val="102C53"/>
                </a:solidFill>
                <a:latin typeface="Manrope-Medium"/>
              </a:rPr>
              <a:t>1</a:t>
            </a:r>
            <a:r>
              <a:rPr lang="it-IT" sz="1600" dirty="0">
                <a:solidFill>
                  <a:srgbClr val="102C53"/>
                </a:solidFill>
                <a:latin typeface="Manrope-Medium"/>
              </a:rPr>
              <a:t>7</a:t>
            </a:r>
            <a:r>
              <a:rPr sz="1600" dirty="0">
                <a:solidFill>
                  <a:srgbClr val="102C53"/>
                </a:solidFill>
                <a:latin typeface="Manrope-Medium"/>
              </a:rPr>
              <a:t>.</a:t>
            </a:r>
            <a:r>
              <a:rPr lang="it-IT" sz="1600" dirty="0">
                <a:solidFill>
                  <a:srgbClr val="102C53"/>
                </a:solidFill>
                <a:latin typeface="Manrope-Medium"/>
              </a:rPr>
              <a:t>0</a:t>
            </a:r>
            <a:r>
              <a:rPr sz="1600" dirty="0">
                <a:solidFill>
                  <a:srgbClr val="102C53"/>
                </a:solidFill>
                <a:latin typeface="Manrope-Medium"/>
              </a:rPr>
              <a:t>0 – 18.</a:t>
            </a:r>
            <a:r>
              <a:rPr lang="it-IT" sz="1600" dirty="0">
                <a:solidFill>
                  <a:srgbClr val="102C53"/>
                </a:solidFill>
                <a:latin typeface="Manrope-Medium"/>
              </a:rPr>
              <a:t>0</a:t>
            </a:r>
            <a:r>
              <a:rPr sz="1600" dirty="0">
                <a:solidFill>
                  <a:srgbClr val="102C53"/>
                </a:solidFill>
                <a:latin typeface="Manrope-Medium"/>
              </a:rPr>
              <a:t>0  TAVOLA ROTONDA</a:t>
            </a:r>
          </a:p>
          <a:p>
            <a:pPr marL="0" indent="0">
              <a:buNone/>
            </a:pPr>
            <a:r>
              <a:rPr lang="it-IT" sz="1600" b="0" dirty="0">
                <a:solidFill>
                  <a:schemeClr val="tx1"/>
                </a:solidFill>
                <a:latin typeface="Manrope-Medium"/>
              </a:rPr>
              <a:t>       </a:t>
            </a:r>
            <a:r>
              <a:rPr lang="it-IT" sz="1600" b="0" dirty="0">
                <a:solidFill>
                  <a:srgbClr val="102C53"/>
                </a:solidFill>
                <a:latin typeface="Manrope-Medium"/>
              </a:rPr>
              <a:t>Moderatore: Avv. D. </a:t>
            </a:r>
            <a:r>
              <a:rPr lang="it-IT" sz="1600" b="0" dirty="0" err="1">
                <a:solidFill>
                  <a:srgbClr val="102C53"/>
                </a:solidFill>
                <a:latin typeface="Manrope-Medium"/>
              </a:rPr>
              <a:t>Paschetta</a:t>
            </a:r>
            <a:r>
              <a:rPr lang="it-IT" sz="1600" b="0" dirty="0">
                <a:solidFill>
                  <a:srgbClr val="102C53"/>
                </a:solidFill>
                <a:latin typeface="Manrope-Medium"/>
              </a:rPr>
              <a:t> (FVA LAW)</a:t>
            </a:r>
          </a:p>
          <a:p>
            <a:pPr marL="0" indent="0">
              <a:buNone/>
            </a:pPr>
            <a:r>
              <a:rPr lang="it-IT" sz="1600" b="0" dirty="0">
                <a:solidFill>
                  <a:schemeClr val="tx1"/>
                </a:solidFill>
                <a:latin typeface="Manrope-Medium"/>
              </a:rPr>
              <a:t>       </a:t>
            </a:r>
            <a:r>
              <a:rPr sz="1600" b="0" dirty="0">
                <a:solidFill>
                  <a:schemeClr val="tx1"/>
                </a:solidFill>
                <a:latin typeface="Manrope-Medium"/>
              </a:rPr>
              <a:t>Dott. M. </a:t>
            </a:r>
            <a:r>
              <a:rPr sz="1600" b="0" dirty="0" err="1">
                <a:solidFill>
                  <a:schemeClr val="tx1"/>
                </a:solidFill>
                <a:latin typeface="Manrope-Medium"/>
              </a:rPr>
              <a:t>Gaidano</a:t>
            </a:r>
            <a:r>
              <a:rPr sz="1600" b="0" dirty="0">
                <a:solidFill>
                  <a:schemeClr val="tx1"/>
                </a:solidFill>
                <a:latin typeface="Manrope-Medium"/>
              </a:rPr>
              <a:t> (Ferrero); Dott.ssa S. Citterio (Trussardi); </a:t>
            </a:r>
            <a:endParaRPr lang="it-IT" sz="1600" b="0" dirty="0">
              <a:solidFill>
                <a:schemeClr val="tx1"/>
              </a:solidFill>
              <a:latin typeface="Manrope-Medium"/>
            </a:endParaRPr>
          </a:p>
          <a:p>
            <a:pPr marL="0" indent="0">
              <a:buNone/>
            </a:pPr>
            <a:r>
              <a:rPr lang="it-IT" sz="1600" b="0" dirty="0">
                <a:solidFill>
                  <a:schemeClr val="tx1"/>
                </a:solidFill>
                <a:latin typeface="Manrope-Medium"/>
              </a:rPr>
              <a:t>       </a:t>
            </a:r>
            <a:r>
              <a:rPr sz="1600" b="0" dirty="0">
                <a:solidFill>
                  <a:schemeClr val="tx1"/>
                </a:solidFill>
                <a:latin typeface="Manrope-Medium"/>
              </a:rPr>
              <a:t>Arch. R.</a:t>
            </a:r>
            <a:r>
              <a:rPr lang="it-IT" sz="1600" b="0" dirty="0">
                <a:solidFill>
                  <a:schemeClr val="tx1"/>
                </a:solidFill>
                <a:latin typeface="Manrope-Medium"/>
              </a:rPr>
              <a:t> </a:t>
            </a:r>
            <a:r>
              <a:rPr sz="1600" b="0" dirty="0">
                <a:solidFill>
                  <a:schemeClr val="tx1"/>
                </a:solidFill>
                <a:latin typeface="Manrope-Medium"/>
              </a:rPr>
              <a:t>Mangiarott</a:t>
            </a:r>
            <a:r>
              <a:rPr lang="it-IT" sz="1600" b="0" dirty="0">
                <a:solidFill>
                  <a:schemeClr val="tx1"/>
                </a:solidFill>
                <a:latin typeface="Manrope-Medium"/>
              </a:rPr>
              <a:t>i </a:t>
            </a:r>
            <a:r>
              <a:rPr sz="1600" b="0" dirty="0">
                <a:solidFill>
                  <a:schemeClr val="tx1"/>
                </a:solidFill>
                <a:latin typeface="Manrope-Medium"/>
              </a:rPr>
              <a:t>(Ambassador </a:t>
            </a:r>
            <a:r>
              <a:rPr lang="it-IT" sz="1600" b="0" dirty="0">
                <a:solidFill>
                  <a:schemeClr val="tx1"/>
                </a:solidFill>
                <a:latin typeface="Manrope-Medium"/>
              </a:rPr>
              <a:t>of</a:t>
            </a:r>
            <a:r>
              <a:rPr sz="1600" b="0" dirty="0">
                <a:solidFill>
                  <a:schemeClr val="tx1"/>
                </a:solidFill>
                <a:latin typeface="Manrope-Medium"/>
              </a:rPr>
              <a:t> </a:t>
            </a:r>
            <a:r>
              <a:rPr sz="1600" b="0" dirty="0" err="1">
                <a:solidFill>
                  <a:schemeClr val="tx1"/>
                </a:solidFill>
                <a:latin typeface="Manrope-Medium"/>
              </a:rPr>
              <a:t>Italian</a:t>
            </a:r>
            <a:r>
              <a:rPr sz="1600" b="0" dirty="0">
                <a:solidFill>
                  <a:schemeClr val="tx1"/>
                </a:solidFill>
                <a:latin typeface="Manrope-Medium"/>
              </a:rPr>
              <a:t> </a:t>
            </a:r>
            <a:r>
              <a:rPr sz="1600" b="0" dirty="0" err="1">
                <a:solidFill>
                  <a:schemeClr val="tx1"/>
                </a:solidFill>
                <a:latin typeface="Manrope-Medium"/>
              </a:rPr>
              <a:t>Desing</a:t>
            </a:r>
            <a:r>
              <a:rPr sz="1600" b="0" dirty="0">
                <a:solidFill>
                  <a:schemeClr val="tx1"/>
                </a:solidFill>
                <a:latin typeface="Manrope-Medium"/>
              </a:rPr>
              <a:t>, </a:t>
            </a:r>
            <a:r>
              <a:rPr sz="1600" b="0" dirty="0" err="1">
                <a:solidFill>
                  <a:schemeClr val="tx1"/>
                </a:solidFill>
                <a:latin typeface="Manrope-Medium"/>
              </a:rPr>
              <a:t>Smeg</a:t>
            </a:r>
            <a:r>
              <a:rPr sz="1600" b="0" dirty="0">
                <a:solidFill>
                  <a:schemeClr val="tx1"/>
                </a:solidFill>
                <a:latin typeface="Manrope-Medium"/>
              </a:rPr>
              <a:t> et al.); </a:t>
            </a:r>
            <a:endParaRPr lang="it-IT" sz="1600" b="0" dirty="0">
              <a:solidFill>
                <a:schemeClr val="tx1"/>
              </a:solidFill>
              <a:latin typeface="Manrope-Medium"/>
            </a:endParaRPr>
          </a:p>
          <a:p>
            <a:pPr marL="0" indent="0">
              <a:buNone/>
            </a:pPr>
            <a:r>
              <a:rPr lang="it-IT" sz="1600" b="0" dirty="0">
                <a:solidFill>
                  <a:schemeClr val="tx1"/>
                </a:solidFill>
                <a:latin typeface="Manrope-Medium"/>
              </a:rPr>
              <a:t>       </a:t>
            </a:r>
            <a:r>
              <a:rPr sz="1600" b="0" dirty="0">
                <a:solidFill>
                  <a:schemeClr val="tx1"/>
                </a:solidFill>
                <a:latin typeface="Manrope-Medium"/>
              </a:rPr>
              <a:t>Prof. F. Brevi (</a:t>
            </a:r>
            <a:r>
              <a:rPr lang="it-IT" sz="1600" b="0" dirty="0">
                <a:solidFill>
                  <a:schemeClr val="tx1"/>
                </a:solidFill>
                <a:latin typeface="Manrope-Medium"/>
              </a:rPr>
              <a:t>Politecnico di Milano) </a:t>
            </a:r>
          </a:p>
          <a:p>
            <a:pPr marL="0" indent="0">
              <a:buFont typeface="+mj-lt"/>
              <a:buNone/>
            </a:pPr>
            <a:endParaRPr sz="1600" b="0" dirty="0">
              <a:solidFill>
                <a:srgbClr val="000000"/>
              </a:solidFill>
              <a:latin typeface="Manrope-Medium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sz="1600" dirty="0">
                <a:solidFill>
                  <a:srgbClr val="102C53"/>
                </a:solidFill>
                <a:latin typeface="Manrope-Medium"/>
              </a:rPr>
              <a:t>18.</a:t>
            </a:r>
            <a:r>
              <a:rPr lang="it-IT" sz="1600" dirty="0">
                <a:solidFill>
                  <a:srgbClr val="102C53"/>
                </a:solidFill>
                <a:latin typeface="Manrope-Medium"/>
              </a:rPr>
              <a:t>00</a:t>
            </a:r>
            <a:r>
              <a:rPr sz="1600" dirty="0">
                <a:solidFill>
                  <a:srgbClr val="102C53"/>
                </a:solidFill>
                <a:latin typeface="Manrope-Medium"/>
              </a:rPr>
              <a:t> – 18.30: Conclusioni e saluti finali</a:t>
            </a:r>
          </a:p>
          <a:p>
            <a:pPr lvl="1">
              <a:defRPr/>
            </a:pPr>
            <a:endParaRPr sz="1600" dirty="0">
              <a:solidFill>
                <a:srgbClr val="000000"/>
              </a:solidFill>
              <a:latin typeface="Manrope-Medium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sz="1600" dirty="0">
                <a:solidFill>
                  <a:srgbClr val="102C53"/>
                </a:solidFill>
                <a:latin typeface="Manrope-Medium"/>
              </a:rPr>
              <a:t>18.30: Aperitivo</a:t>
            </a:r>
          </a:p>
          <a:p>
            <a:pPr marL="0" indent="0">
              <a:buFont typeface="+mj-lt"/>
              <a:buNone/>
              <a:defRPr/>
            </a:pPr>
            <a:endParaRPr dirty="0">
              <a:solidFill>
                <a:srgbClr val="102C53"/>
              </a:solidFill>
              <a:latin typeface="Manrope"/>
            </a:endParaRPr>
          </a:p>
          <a:p>
            <a:pPr marL="0" indent="0">
              <a:buFont typeface="+mj-lt"/>
              <a:buNone/>
              <a:defRPr/>
            </a:pPr>
            <a:endParaRPr dirty="0">
              <a:solidFill>
                <a:srgbClr val="102C53"/>
              </a:solidFill>
              <a:latin typeface="Manrope"/>
            </a:endParaRPr>
          </a:p>
          <a:p>
            <a:pPr lvl="1">
              <a:defRPr/>
            </a:pPr>
            <a:endParaRPr dirty="0">
              <a:solidFill>
                <a:srgbClr val="000000"/>
              </a:solidFill>
              <a:latin typeface="Manrope"/>
            </a:endParaRPr>
          </a:p>
          <a:p>
            <a:pPr lvl="1">
              <a:defRPr/>
            </a:pPr>
            <a:endParaRPr dirty="0">
              <a:solidFill>
                <a:srgbClr val="000000"/>
              </a:solidFill>
              <a:latin typeface="Manrope"/>
            </a:endParaRPr>
          </a:p>
        </p:txBody>
      </p:sp>
      <p:sp>
        <p:nvSpPr>
          <p:cNvPr id="21" name="Segnaposto testo 6">
            <a:extLst>
              <a:ext uri="{FF2B5EF4-FFF2-40B4-BE49-F238E27FC236}">
                <a16:creationId xmlns:a16="http://schemas.microsoft.com/office/drawing/2014/main" id="{DE9D36FB-8489-42F7-BB33-512C07513C69}"/>
              </a:ext>
            </a:extLst>
          </p:cNvPr>
          <p:cNvSpPr txBox="1">
            <a:spLocks/>
          </p:cNvSpPr>
          <p:nvPr/>
        </p:nvSpPr>
        <p:spPr>
          <a:xfrm>
            <a:off x="7854435" y="3569907"/>
            <a:ext cx="6725383" cy="44291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342900" indent="-342900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  <a:defRPr lang="it-IT"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+mj-lt"/>
              <a:buNone/>
              <a:defRPr lang="it-IT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+mj-lt"/>
              <a:buAutoNum type="arabicPeriod"/>
              <a:defRPr lang="it-IT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+mj-lt"/>
              <a:buAutoNum type="arabicPeriod"/>
              <a:defRPr lang="it-IT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1700" indent="-3429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+mj-lt"/>
              <a:buAutoNum type="arabicPeriod"/>
              <a:defRPr lang="it-IT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+mj-lt"/>
              <a:buNone/>
              <a:defRPr/>
            </a:pPr>
            <a:endParaRPr dirty="0">
              <a:solidFill>
                <a:srgbClr val="102C53"/>
              </a:solidFill>
              <a:latin typeface="Manrope-Medium"/>
            </a:endParaRPr>
          </a:p>
          <a:p>
            <a:pPr marL="0" indent="0">
              <a:buNone/>
              <a:defRPr/>
            </a:pPr>
            <a:r>
              <a:rPr lang="it-IT" sz="1600" dirty="0">
                <a:solidFill>
                  <a:schemeClr val="tx1"/>
                </a:solidFill>
                <a:latin typeface="Manrope-Medium"/>
              </a:rPr>
              <a:t>28 Ottobre 2024</a:t>
            </a:r>
          </a:p>
          <a:p>
            <a:pPr marL="0" indent="0">
              <a:buNone/>
              <a:defRPr/>
            </a:pPr>
            <a:r>
              <a:rPr lang="it-IT" dirty="0">
                <a:solidFill>
                  <a:schemeClr val="tx1"/>
                </a:solidFill>
                <a:latin typeface="Manrope-Medium"/>
              </a:rPr>
              <a:t>Ore </a:t>
            </a:r>
            <a:r>
              <a:rPr dirty="0">
                <a:solidFill>
                  <a:schemeClr val="tx1"/>
                </a:solidFill>
                <a:latin typeface="Manrope-Medium"/>
              </a:rPr>
              <a:t>15.30</a:t>
            </a:r>
            <a:endParaRPr lang="it-IT" dirty="0">
              <a:solidFill>
                <a:schemeClr val="tx1"/>
              </a:solidFill>
              <a:latin typeface="Manrope-Medium"/>
            </a:endParaRPr>
          </a:p>
          <a:p>
            <a:pPr marL="0" indent="0">
              <a:buNone/>
              <a:defRPr/>
            </a:pPr>
            <a:endParaRPr lang="it-IT" dirty="0">
              <a:solidFill>
                <a:schemeClr val="tx1"/>
              </a:solidFill>
              <a:latin typeface="Manrope-Medium"/>
            </a:endParaRPr>
          </a:p>
          <a:p>
            <a:pPr marL="0" indent="0">
              <a:buNone/>
              <a:defRPr/>
            </a:pPr>
            <a:endParaRPr lang="it-IT" dirty="0">
              <a:solidFill>
                <a:schemeClr val="tx1"/>
              </a:solidFill>
              <a:latin typeface="Manrope-Medium"/>
            </a:endParaRPr>
          </a:p>
          <a:p>
            <a:pPr marL="0" indent="0">
              <a:buNone/>
              <a:defRPr/>
            </a:pPr>
            <a:r>
              <a:rPr lang="it-IT" sz="1600" dirty="0">
                <a:solidFill>
                  <a:schemeClr val="tx1"/>
                </a:solidFill>
                <a:latin typeface="Manrope-Medium"/>
              </a:rPr>
              <a:t>Sala Consiglio</a:t>
            </a:r>
          </a:p>
          <a:p>
            <a:pPr marL="0" indent="0">
              <a:buNone/>
              <a:defRPr/>
            </a:pPr>
            <a:r>
              <a:rPr lang="it-IT" dirty="0">
                <a:solidFill>
                  <a:schemeClr val="tx1"/>
                </a:solidFill>
                <a:latin typeface="Manrope-Medium"/>
              </a:rPr>
              <a:t>Edificio </a:t>
            </a:r>
            <a:r>
              <a:rPr lang="it-IT" dirty="0" err="1">
                <a:solidFill>
                  <a:schemeClr val="tx1"/>
                </a:solidFill>
                <a:latin typeface="Manrope-Medium"/>
              </a:rPr>
              <a:t>EN:lab</a:t>
            </a:r>
            <a:endParaRPr lang="it-IT" dirty="0">
              <a:solidFill>
                <a:schemeClr val="tx1"/>
              </a:solidFill>
              <a:latin typeface="Manrope-Medium"/>
            </a:endParaRPr>
          </a:p>
          <a:p>
            <a:pPr marL="0" indent="0">
              <a:buNone/>
              <a:defRPr/>
            </a:pPr>
            <a:r>
              <a:rPr lang="it-IT" dirty="0">
                <a:solidFill>
                  <a:schemeClr val="tx1"/>
                </a:solidFill>
                <a:latin typeface="Manrope-Medium"/>
              </a:rPr>
              <a:t>Dipartimento di Energia</a:t>
            </a:r>
          </a:p>
          <a:p>
            <a:pPr marL="0" indent="0">
              <a:buNone/>
              <a:defRPr/>
            </a:pPr>
            <a:r>
              <a:rPr lang="it-IT" dirty="0">
                <a:solidFill>
                  <a:schemeClr val="tx1"/>
                </a:solidFill>
                <a:latin typeface="Manrope-Medium"/>
              </a:rPr>
              <a:t>Via Lambruschini 8</a:t>
            </a:r>
          </a:p>
          <a:p>
            <a:pPr marL="0" indent="0">
              <a:buNone/>
              <a:defRPr/>
            </a:pPr>
            <a:endParaRPr lang="it-IT" dirty="0">
              <a:solidFill>
                <a:schemeClr val="tx1"/>
              </a:solidFill>
              <a:latin typeface="Manrope-Medium"/>
            </a:endParaRPr>
          </a:p>
          <a:p>
            <a:pPr marL="0" indent="0">
              <a:buNone/>
              <a:defRPr/>
            </a:pPr>
            <a:endParaRPr lang="it-IT" dirty="0">
              <a:solidFill>
                <a:schemeClr val="tx1"/>
              </a:solidFill>
              <a:latin typeface="Manrope-Medium"/>
            </a:endParaRPr>
          </a:p>
          <a:p>
            <a:pPr marL="0" indent="0">
              <a:buNone/>
              <a:defRPr/>
            </a:pPr>
            <a:r>
              <a:rPr lang="it-IT" dirty="0">
                <a:solidFill>
                  <a:schemeClr val="tx1"/>
                </a:solidFill>
                <a:latin typeface="Manrope-Medium"/>
              </a:rPr>
              <a:t>Posti disponibili 150.</a:t>
            </a:r>
          </a:p>
          <a:p>
            <a:pPr marL="0" indent="0">
              <a:buNone/>
              <a:defRPr/>
            </a:pPr>
            <a:r>
              <a:rPr lang="it-IT" dirty="0">
                <a:solidFill>
                  <a:schemeClr val="tx1"/>
                </a:solidFill>
                <a:latin typeface="Manrope-Medium"/>
              </a:rPr>
              <a:t>Partecipazione libera, </a:t>
            </a:r>
          </a:p>
          <a:p>
            <a:pPr marL="0" lvl="0" indent="0">
              <a:buNone/>
              <a:defRPr/>
            </a:pPr>
            <a:r>
              <a:rPr lang="it-IT" dirty="0">
                <a:solidFill>
                  <a:schemeClr val="tx1"/>
                </a:solidFill>
                <a:latin typeface="Manrope-Medium"/>
              </a:rPr>
              <a:t>previa iscrizione</a:t>
            </a:r>
          </a:p>
          <a:p>
            <a:pPr marL="0" lvl="0" indent="0">
              <a:buNone/>
              <a:defRPr/>
            </a:pPr>
            <a:endParaRPr lang="it-IT" dirty="0">
              <a:solidFill>
                <a:schemeClr val="tx1"/>
              </a:solidFill>
              <a:latin typeface="Manrope-Medium"/>
            </a:endParaRPr>
          </a:p>
          <a:p>
            <a:pPr marL="0" lvl="0" indent="0">
              <a:buNone/>
              <a:defRPr/>
            </a:pPr>
            <a:endParaRPr lang="it-IT" dirty="0">
              <a:solidFill>
                <a:schemeClr val="tx1"/>
              </a:solidFill>
              <a:latin typeface="Manrope-Medium"/>
            </a:endParaRPr>
          </a:p>
          <a:p>
            <a:pPr marL="0" lvl="0" indent="0">
              <a:buNone/>
              <a:defRPr/>
            </a:pPr>
            <a:endParaRPr lang="it-IT" dirty="0">
              <a:solidFill>
                <a:schemeClr val="tx1"/>
              </a:solidFill>
              <a:latin typeface="Manrope-Medium"/>
            </a:endParaRPr>
          </a:p>
          <a:p>
            <a:pPr marL="0" lvl="0" indent="0">
              <a:buNone/>
              <a:defRPr/>
            </a:pPr>
            <a:endParaRPr lang="it-IT" dirty="0">
              <a:solidFill>
                <a:schemeClr val="tx1"/>
              </a:solidFill>
              <a:latin typeface="Manrope-Medium"/>
            </a:endParaRPr>
          </a:p>
          <a:p>
            <a:pPr marL="0" lvl="0" indent="0">
              <a:buNone/>
              <a:defRPr/>
            </a:pPr>
            <a:endParaRPr lang="it-IT" dirty="0">
              <a:solidFill>
                <a:schemeClr val="tx1"/>
              </a:solidFill>
              <a:latin typeface="Manrope-Medium"/>
            </a:endParaRPr>
          </a:p>
          <a:p>
            <a:pPr marL="0" lvl="0" indent="0">
              <a:buNone/>
              <a:defRPr/>
            </a:pPr>
            <a:endParaRPr lang="it-IT" dirty="0">
              <a:solidFill>
                <a:schemeClr val="tx1"/>
              </a:solidFill>
              <a:latin typeface="Manrope-Medium"/>
            </a:endParaRPr>
          </a:p>
          <a:p>
            <a:pPr marL="0" lvl="0" indent="0">
              <a:buNone/>
              <a:defRPr/>
            </a:pPr>
            <a:endParaRPr lang="it-IT" dirty="0">
              <a:solidFill>
                <a:schemeClr val="tx1"/>
              </a:solidFill>
              <a:latin typeface="Manrope-Medium"/>
            </a:endParaRPr>
          </a:p>
          <a:p>
            <a:pPr marL="0" lvl="0" indent="0">
              <a:buNone/>
              <a:defRPr/>
            </a:pPr>
            <a:endParaRPr lang="it-IT" dirty="0">
              <a:solidFill>
                <a:schemeClr val="tx1"/>
              </a:solidFill>
              <a:latin typeface="Manrope-Medium"/>
            </a:endParaRPr>
          </a:p>
          <a:p>
            <a:pPr marL="0" lvl="0" indent="0">
              <a:buNone/>
              <a:defRPr/>
            </a:pPr>
            <a:endParaRPr lang="it-IT" dirty="0">
              <a:solidFill>
                <a:schemeClr val="tx1"/>
              </a:solidFill>
              <a:latin typeface="Manrope-Medium"/>
            </a:endParaRPr>
          </a:p>
          <a:p>
            <a:pPr marL="0" lvl="0" indent="0">
              <a:buNone/>
              <a:defRPr/>
            </a:pPr>
            <a:r>
              <a:rPr lang="it-IT" dirty="0">
                <a:solidFill>
                  <a:schemeClr val="tx1"/>
                </a:solidFill>
                <a:latin typeface="Manrope-Medium"/>
              </a:rPr>
              <a:t>L’evento è in fase di</a:t>
            </a:r>
          </a:p>
          <a:p>
            <a:pPr marL="0" lvl="0" indent="0">
              <a:buNone/>
              <a:defRPr/>
            </a:pPr>
            <a:r>
              <a:rPr lang="it-IT" dirty="0">
                <a:solidFill>
                  <a:schemeClr val="tx1"/>
                </a:solidFill>
                <a:latin typeface="Manrope-Medium"/>
              </a:rPr>
              <a:t> accreditamento </a:t>
            </a:r>
          </a:p>
          <a:p>
            <a:pPr marL="0" lvl="0" indent="0">
              <a:buNone/>
              <a:defRPr/>
            </a:pPr>
            <a:r>
              <a:rPr lang="it-IT" dirty="0">
                <a:solidFill>
                  <a:schemeClr val="tx1"/>
                </a:solidFill>
                <a:latin typeface="Manrope-Medium"/>
              </a:rPr>
              <a:t>presso l’Ordine degli Avvocati </a:t>
            </a:r>
          </a:p>
          <a:p>
            <a:pPr marL="0" lvl="0" indent="0">
              <a:buNone/>
              <a:defRPr/>
            </a:pPr>
            <a:r>
              <a:rPr lang="it-IT" dirty="0">
                <a:solidFill>
                  <a:schemeClr val="tx1"/>
                </a:solidFill>
                <a:latin typeface="Manrope-Medium"/>
              </a:rPr>
              <a:t>di Milano e presso l’Ordine dei </a:t>
            </a:r>
          </a:p>
          <a:p>
            <a:pPr marL="0" lvl="0" indent="0">
              <a:buNone/>
              <a:defRPr/>
            </a:pPr>
            <a:r>
              <a:rPr lang="it-IT" dirty="0">
                <a:solidFill>
                  <a:schemeClr val="tx1"/>
                </a:solidFill>
                <a:latin typeface="Manrope-Medium"/>
              </a:rPr>
              <a:t>Consulenti in </a:t>
            </a:r>
          </a:p>
          <a:p>
            <a:pPr marL="0" lvl="0" indent="0">
              <a:buNone/>
              <a:defRPr/>
            </a:pPr>
            <a:r>
              <a:rPr lang="it-IT" dirty="0">
                <a:solidFill>
                  <a:schemeClr val="tx1"/>
                </a:solidFill>
                <a:latin typeface="Manrope-Medium"/>
              </a:rPr>
              <a:t>Proprietà Industriale.</a:t>
            </a:r>
          </a:p>
          <a:p>
            <a:pPr marL="0" lvl="0" indent="0">
              <a:buNone/>
              <a:defRPr/>
            </a:pPr>
            <a:endParaRPr lang="it-IT" dirty="0">
              <a:solidFill>
                <a:schemeClr val="tx1"/>
              </a:solidFill>
              <a:latin typeface="Manrope-Medium"/>
            </a:endParaRPr>
          </a:p>
          <a:p>
            <a:pPr marL="0" lvl="0" indent="0">
              <a:buNone/>
              <a:defRPr/>
            </a:pPr>
            <a:endParaRPr lang="it-IT" dirty="0">
              <a:solidFill>
                <a:schemeClr val="tx1"/>
              </a:solidFill>
              <a:latin typeface="Manrope-Medium"/>
            </a:endParaRPr>
          </a:p>
          <a:p>
            <a:pPr marL="0" lvl="0" indent="0">
              <a:buNone/>
              <a:defRPr/>
            </a:pPr>
            <a:endParaRPr lang="it-IT" dirty="0">
              <a:solidFill>
                <a:schemeClr val="tx1"/>
              </a:solidFill>
              <a:latin typeface="Manrope-Medium"/>
            </a:endParaRPr>
          </a:p>
          <a:p>
            <a:pPr marL="0" lvl="0" indent="0">
              <a:buNone/>
              <a:defRPr/>
            </a:pPr>
            <a:r>
              <a:rPr lang="it-IT" dirty="0">
                <a:solidFill>
                  <a:schemeClr val="tx1"/>
                </a:solidFill>
                <a:latin typeface="Manrope-Medium"/>
              </a:rPr>
              <a:t>Per maggiori informazioni </a:t>
            </a:r>
          </a:p>
          <a:p>
            <a:pPr marL="0" lvl="0" indent="0">
              <a:buNone/>
              <a:defRPr/>
            </a:pPr>
            <a:r>
              <a:rPr lang="it-IT" dirty="0">
                <a:solidFill>
                  <a:schemeClr val="tx1"/>
                </a:solidFill>
                <a:latin typeface="Manrope-Medium"/>
              </a:rPr>
              <a:t>scrivere a </a:t>
            </a:r>
            <a:r>
              <a:rPr lang="it-IT" dirty="0">
                <a:solidFill>
                  <a:schemeClr val="tx1"/>
                </a:solidFill>
                <a:latin typeface="Manrope-Medium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media@les-italy.org</a:t>
            </a:r>
            <a:r>
              <a:rPr lang="it-IT" dirty="0">
                <a:solidFill>
                  <a:schemeClr val="tx1"/>
                </a:solidFill>
                <a:latin typeface="Manrope-Medium"/>
              </a:rPr>
              <a:t> </a:t>
            </a:r>
          </a:p>
          <a:p>
            <a:pPr marL="0" indent="0">
              <a:buNone/>
              <a:defRPr/>
            </a:pPr>
            <a:endParaRPr lang="it-IT" sz="1200" dirty="0">
              <a:solidFill>
                <a:schemeClr val="tx1"/>
              </a:solidFill>
              <a:latin typeface="Manrope-Medium"/>
            </a:endParaRPr>
          </a:p>
          <a:p>
            <a:pPr marL="0" indent="0">
              <a:buNone/>
              <a:defRPr/>
            </a:pPr>
            <a:endParaRPr lang="it-IT" sz="1200" dirty="0">
              <a:solidFill>
                <a:srgbClr val="000000"/>
              </a:solidFill>
              <a:latin typeface="Manrope-Medium"/>
            </a:endParaRPr>
          </a:p>
          <a:p>
            <a:pPr marL="0" indent="0">
              <a:buNone/>
              <a:defRPr/>
            </a:pPr>
            <a:endParaRPr dirty="0">
              <a:solidFill>
                <a:srgbClr val="000000"/>
              </a:solidFill>
              <a:latin typeface="Manrope-Medium"/>
            </a:endParaRPr>
          </a:p>
          <a:p>
            <a:pPr lvl="1">
              <a:defRPr/>
            </a:pPr>
            <a:endParaRPr dirty="0">
              <a:solidFill>
                <a:srgbClr val="000000"/>
              </a:solidFill>
              <a:latin typeface="Manrope-Medium"/>
            </a:endParaRPr>
          </a:p>
          <a:p>
            <a:pPr lvl="1">
              <a:defRPr/>
            </a:pPr>
            <a:endParaRPr dirty="0">
              <a:solidFill>
                <a:srgbClr val="000000"/>
              </a:solidFill>
              <a:latin typeface="Manrope-Medium"/>
            </a:endParaRPr>
          </a:p>
          <a:p>
            <a:pPr marL="0" indent="0">
              <a:buFont typeface="+mj-lt"/>
              <a:buNone/>
              <a:defRPr/>
            </a:pPr>
            <a:endParaRPr dirty="0">
              <a:solidFill>
                <a:srgbClr val="102C53"/>
              </a:solidFill>
              <a:latin typeface="Manrope"/>
            </a:endParaRPr>
          </a:p>
          <a:p>
            <a:pPr marL="0" indent="0">
              <a:buFont typeface="+mj-lt"/>
              <a:buNone/>
              <a:defRPr/>
            </a:pPr>
            <a:endParaRPr dirty="0">
              <a:solidFill>
                <a:srgbClr val="102C53"/>
              </a:solidFill>
              <a:latin typeface="Manrope"/>
            </a:endParaRPr>
          </a:p>
          <a:p>
            <a:pPr lvl="1">
              <a:defRPr/>
            </a:pPr>
            <a:endParaRPr dirty="0">
              <a:solidFill>
                <a:srgbClr val="000000"/>
              </a:solidFill>
              <a:latin typeface="Manrope"/>
            </a:endParaRPr>
          </a:p>
          <a:p>
            <a:pPr lvl="1">
              <a:defRPr/>
            </a:pPr>
            <a:endParaRPr dirty="0">
              <a:solidFill>
                <a:srgbClr val="000000"/>
              </a:solidFill>
              <a:latin typeface="Manrope"/>
            </a:endParaRPr>
          </a:p>
        </p:txBody>
      </p:sp>
      <p:sp>
        <p:nvSpPr>
          <p:cNvPr id="22" name="Segnaposto testo 6">
            <a:extLst>
              <a:ext uri="{FF2B5EF4-FFF2-40B4-BE49-F238E27FC236}">
                <a16:creationId xmlns:a16="http://schemas.microsoft.com/office/drawing/2014/main" id="{76DCEAE0-2CFC-4ECD-9D8D-4D8D1E0DB04A}"/>
              </a:ext>
            </a:extLst>
          </p:cNvPr>
          <p:cNvSpPr txBox="1">
            <a:spLocks/>
          </p:cNvSpPr>
          <p:nvPr/>
        </p:nvSpPr>
        <p:spPr>
          <a:xfrm>
            <a:off x="708766" y="258374"/>
            <a:ext cx="6725383" cy="44291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342900" indent="-342900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  <a:defRPr lang="it-IT"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+mj-lt"/>
              <a:buNone/>
              <a:defRPr lang="it-IT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+mj-lt"/>
              <a:buAutoNum type="arabicPeriod"/>
              <a:defRPr lang="it-IT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+mj-lt"/>
              <a:buAutoNum type="arabicPeriod"/>
              <a:defRPr lang="it-IT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1700" indent="-3429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+mj-lt"/>
              <a:buAutoNum type="arabicPeriod"/>
              <a:defRPr lang="it-IT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+mj-lt"/>
              <a:buNone/>
              <a:defRPr/>
            </a:pPr>
            <a:endParaRPr dirty="0">
              <a:solidFill>
                <a:srgbClr val="102C53"/>
              </a:solidFill>
              <a:latin typeface="Manrope-Medium"/>
            </a:endParaRPr>
          </a:p>
          <a:p>
            <a:pPr marL="0" indent="0">
              <a:buNone/>
              <a:defRPr/>
            </a:pPr>
            <a:r>
              <a:rPr lang="it-IT" sz="3000" dirty="0">
                <a:solidFill>
                  <a:srgbClr val="67B2C6"/>
                </a:solidFill>
                <a:latin typeface="Manrope-Medium"/>
              </a:rPr>
              <a:t>Convegno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it-IT" sz="2700" dirty="0">
                <a:solidFill>
                  <a:srgbClr val="000040"/>
                </a:solidFill>
                <a:latin typeface="Manrope-Medium"/>
              </a:rPr>
              <a:t>Design e Modelli Italiani: </a:t>
            </a:r>
          </a:p>
          <a:p>
            <a:pPr marL="0" indent="0">
              <a:buNone/>
              <a:defRPr/>
            </a:pPr>
            <a:r>
              <a:rPr lang="it-IT" sz="2700" dirty="0">
                <a:solidFill>
                  <a:srgbClr val="000040"/>
                </a:solidFill>
                <a:latin typeface="Manrope-Medium"/>
              </a:rPr>
              <a:t>Opportunità e Sfide tra Normativa UE e Intelligenza Artificiale</a:t>
            </a:r>
            <a:endParaRPr lang="it-IT" sz="1200" dirty="0">
              <a:solidFill>
                <a:schemeClr val="tx1"/>
              </a:solidFill>
              <a:latin typeface="Manrope-Medium"/>
            </a:endParaRPr>
          </a:p>
          <a:p>
            <a:pPr marL="0" indent="0">
              <a:buNone/>
              <a:defRPr/>
            </a:pPr>
            <a:endParaRPr lang="it-IT" sz="1200" dirty="0">
              <a:solidFill>
                <a:srgbClr val="000000"/>
              </a:solidFill>
              <a:latin typeface="Manrope-Medium"/>
            </a:endParaRPr>
          </a:p>
          <a:p>
            <a:pPr marL="0" indent="0">
              <a:buNone/>
              <a:defRPr/>
            </a:pPr>
            <a:endParaRPr dirty="0">
              <a:solidFill>
                <a:srgbClr val="000000"/>
              </a:solidFill>
              <a:latin typeface="Manrope-Medium"/>
            </a:endParaRPr>
          </a:p>
          <a:p>
            <a:pPr lvl="1">
              <a:defRPr/>
            </a:pPr>
            <a:endParaRPr dirty="0">
              <a:solidFill>
                <a:srgbClr val="000000"/>
              </a:solidFill>
              <a:latin typeface="Manrope-Medium"/>
            </a:endParaRPr>
          </a:p>
          <a:p>
            <a:pPr lvl="1">
              <a:defRPr/>
            </a:pPr>
            <a:endParaRPr dirty="0">
              <a:solidFill>
                <a:srgbClr val="000000"/>
              </a:solidFill>
              <a:latin typeface="Manrope-Medium"/>
            </a:endParaRPr>
          </a:p>
          <a:p>
            <a:pPr marL="0" indent="0">
              <a:buFont typeface="+mj-lt"/>
              <a:buNone/>
              <a:defRPr/>
            </a:pPr>
            <a:endParaRPr dirty="0">
              <a:solidFill>
                <a:srgbClr val="102C53"/>
              </a:solidFill>
              <a:latin typeface="Manrope"/>
            </a:endParaRPr>
          </a:p>
          <a:p>
            <a:pPr marL="0" indent="0">
              <a:buFont typeface="+mj-lt"/>
              <a:buNone/>
              <a:defRPr/>
            </a:pPr>
            <a:endParaRPr dirty="0">
              <a:solidFill>
                <a:srgbClr val="102C53"/>
              </a:solidFill>
              <a:latin typeface="Manrope"/>
            </a:endParaRPr>
          </a:p>
          <a:p>
            <a:pPr lvl="1">
              <a:defRPr/>
            </a:pPr>
            <a:endParaRPr dirty="0">
              <a:solidFill>
                <a:srgbClr val="000000"/>
              </a:solidFill>
              <a:latin typeface="Manrope"/>
            </a:endParaRPr>
          </a:p>
          <a:p>
            <a:pPr lvl="1">
              <a:defRPr/>
            </a:pPr>
            <a:endParaRPr dirty="0">
              <a:solidFill>
                <a:srgbClr val="000000"/>
              </a:solidFill>
              <a:latin typeface="Manrope"/>
            </a:endParaRPr>
          </a:p>
        </p:txBody>
      </p:sp>
      <p:pic>
        <p:nvPicPr>
          <p:cNvPr id="23" name="Elemento grafico 22">
            <a:extLst>
              <a:ext uri="{FF2B5EF4-FFF2-40B4-BE49-F238E27FC236}">
                <a16:creationId xmlns:a16="http://schemas.microsoft.com/office/drawing/2014/main" id="{ABD073E2-DE8C-4C0C-AC87-4BD7268A701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342932" y="14092699"/>
            <a:ext cx="3036436" cy="589085"/>
          </a:xfrm>
          <a:prstGeom prst="rect">
            <a:avLst/>
          </a:prstGeom>
        </p:spPr>
      </p:pic>
      <p:pic>
        <p:nvPicPr>
          <p:cNvPr id="25" name="Immagine 24">
            <a:extLst>
              <a:ext uri="{FF2B5EF4-FFF2-40B4-BE49-F238E27FC236}">
                <a16:creationId xmlns:a16="http://schemas.microsoft.com/office/drawing/2014/main" id="{56090727-3BEF-45F7-80C0-42667A71AE6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7733" y="13607513"/>
            <a:ext cx="1863021" cy="1074272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BC26635C-CF3F-4B2C-8323-B8E173B8996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404" y="7345585"/>
            <a:ext cx="1662681" cy="166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135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DD2AE42D4985479E616DAA72806D80" ma:contentTypeVersion="18" ma:contentTypeDescription="Creare un nuovo documento." ma:contentTypeScope="" ma:versionID="11d283342aa2b64de74ba7edfc4f235b">
  <xsd:schema xmlns:xsd="http://www.w3.org/2001/XMLSchema" xmlns:xs="http://www.w3.org/2001/XMLSchema" xmlns:p="http://schemas.microsoft.com/office/2006/metadata/properties" xmlns:ns3="5d9000a1-16ef-4097-8950-0f7ef3f71cca" xmlns:ns4="c2c99629-57f8-4d14-8d0c-2480d710b97e" targetNamespace="http://schemas.microsoft.com/office/2006/metadata/properties" ma:root="true" ma:fieldsID="f221600d88333dbef8b574f2f196d40b" ns3:_="" ns4:_="">
    <xsd:import namespace="5d9000a1-16ef-4097-8950-0f7ef3f71cca"/>
    <xsd:import namespace="c2c99629-57f8-4d14-8d0c-2480d710b97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000a1-16ef-4097-8950-0f7ef3f71c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c99629-57f8-4d14-8d0c-2480d710b97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d9000a1-16ef-4097-8950-0f7ef3f71cca" xsi:nil="true"/>
  </documentManagement>
</p:properties>
</file>

<file path=customXml/itemProps1.xml><?xml version="1.0" encoding="utf-8"?>
<ds:datastoreItem xmlns:ds="http://schemas.openxmlformats.org/officeDocument/2006/customXml" ds:itemID="{1A194275-4819-4E69-92D3-8C975BF3F2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9000a1-16ef-4097-8950-0f7ef3f71cca"/>
    <ds:schemaRef ds:uri="c2c99629-57f8-4d14-8d0c-2480d710b9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995DBB0-D9EE-4FE9-B24A-41DFC709E0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C57EA4-25E9-412E-AB7D-68EA8A44A6FC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elements/1.1/"/>
    <ds:schemaRef ds:uri="http://purl.org/dc/terms/"/>
    <ds:schemaRef ds:uri="c2c99629-57f8-4d14-8d0c-2480d710b97e"/>
    <ds:schemaRef ds:uri="http://schemas.microsoft.com/office/infopath/2007/PartnerControls"/>
    <ds:schemaRef ds:uri="5d9000a1-16ef-4097-8950-0f7ef3f71cc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309</Words>
  <Application>Microsoft Office PowerPoint</Application>
  <PresentationFormat>Custom</PresentationFormat>
  <Paragraphs>81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Manrope</vt:lpstr>
      <vt:lpstr>Manrope-Medium</vt:lpstr>
      <vt:lpstr>Wingdings</vt:lpstr>
      <vt:lpstr>Tema di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Valerio Ghirardani</dc:creator>
  <cp:lastModifiedBy>Federica Brotto</cp:lastModifiedBy>
  <cp:revision>15</cp:revision>
  <cp:lastPrinted>2024-08-27T10:52:03Z</cp:lastPrinted>
  <dcterms:created xsi:type="dcterms:W3CDTF">2024-08-26T14:05:56Z</dcterms:created>
  <dcterms:modified xsi:type="dcterms:W3CDTF">2024-10-02T09:34:19Z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0x01010090DD2AE42D4985479E616DAA72806D80</vt:lpwstr>
  </property>
</Properties>
</file>